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314" r:id="rId8"/>
    <p:sldId id="277" r:id="rId9"/>
    <p:sldId id="276" r:id="rId10"/>
    <p:sldId id="288" r:id="rId11"/>
    <p:sldId id="296" r:id="rId12"/>
    <p:sldId id="260" r:id="rId13"/>
    <p:sldId id="271" r:id="rId14"/>
    <p:sldId id="299" r:id="rId15"/>
    <p:sldId id="261" r:id="rId16"/>
    <p:sldId id="279" r:id="rId17"/>
    <p:sldId id="270" r:id="rId18"/>
    <p:sldId id="278" r:id="rId19"/>
    <p:sldId id="292" r:id="rId20"/>
    <p:sldId id="293" r:id="rId21"/>
    <p:sldId id="294" r:id="rId22"/>
    <p:sldId id="310" r:id="rId23"/>
    <p:sldId id="280" r:id="rId24"/>
    <p:sldId id="282" r:id="rId25"/>
    <p:sldId id="283" r:id="rId26"/>
    <p:sldId id="285" r:id="rId27"/>
    <p:sldId id="286" r:id="rId28"/>
    <p:sldId id="289" r:id="rId29"/>
    <p:sldId id="287" r:id="rId30"/>
    <p:sldId id="295" r:id="rId31"/>
    <p:sldId id="298" r:id="rId32"/>
    <p:sldId id="311" r:id="rId33"/>
    <p:sldId id="300" r:id="rId34"/>
    <p:sldId id="305" r:id="rId35"/>
    <p:sldId id="301" r:id="rId36"/>
    <p:sldId id="302" r:id="rId37"/>
    <p:sldId id="308" r:id="rId38"/>
    <p:sldId id="306" r:id="rId39"/>
    <p:sldId id="307" r:id="rId40"/>
    <p:sldId id="257" r:id="rId41"/>
    <p:sldId id="258" r:id="rId42"/>
    <p:sldId id="291" r:id="rId43"/>
    <p:sldId id="284" r:id="rId44"/>
    <p:sldId id="263" r:id="rId45"/>
    <p:sldId id="309" r:id="rId46"/>
    <p:sldId id="290" r:id="rId47"/>
    <p:sldId id="31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3.wmf"/><Relationship Id="rId4" Type="http://schemas.openxmlformats.org/officeDocument/2006/relationships/oleObject" Target="../embeddings/oleObject13.bin"/><Relationship Id="rId9" Type="http://schemas.openxmlformats.org/officeDocument/2006/relationships/image" Target="../media/image45.wmf"/></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7.wmf"/><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1.wmf"/><Relationship Id="rId4" Type="http://schemas.openxmlformats.org/officeDocument/2006/relationships/oleObject" Target="../embeddings/oleObject20.bin"/><Relationship Id="rId9" Type="http://schemas.openxmlformats.org/officeDocument/2006/relationships/image" Target="../media/image53.wmf"/></Relationships>
</file>

<file path=ppt/slides/_rels/slide3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7.wmf"/><Relationship Id="rId4"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openai/openai-cookbook/blob/main/examples/Question_answering_using_embeddings.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DA23-0C09-8810-0074-954AD6AE7CDB}"/>
              </a:ext>
            </a:extLst>
          </p:cNvPr>
          <p:cNvSpPr>
            <a:spLocks noGrp="1"/>
          </p:cNvSpPr>
          <p:nvPr>
            <p:ph type="title"/>
          </p:nvPr>
        </p:nvSpPr>
        <p:spPr>
          <a:xfrm>
            <a:off x="616374" y="287383"/>
            <a:ext cx="10173546" cy="687977"/>
          </a:xfrm>
        </p:spPr>
        <p:txBody>
          <a:bodyPr/>
          <a:lstStyle/>
          <a:p>
            <a:r>
              <a:rPr lang="zh-CN" altLang="en-US" dirty="0">
                <a:highlight>
                  <a:srgbClr val="FFFF00"/>
                </a:highlight>
                <a:latin typeface="微软雅黑" panose="020B0503020204020204" pitchFamily="34" charset="-122"/>
                <a:ea typeface="微软雅黑" panose="020B0503020204020204" pitchFamily="34" charset="-122"/>
              </a:rPr>
              <a:t>基于 </a:t>
            </a:r>
            <a:r>
              <a:rPr lang="en-US" altLang="zh-CN" dirty="0">
                <a:highlight>
                  <a:srgbClr val="FFFF00"/>
                </a:highlight>
                <a:latin typeface="微软雅黑" panose="020B0503020204020204" pitchFamily="34" charset="-122"/>
                <a:ea typeface="微软雅黑" panose="020B0503020204020204" pitchFamily="34" charset="-122"/>
              </a:rPr>
              <a:t>OpenAI Embeddings </a:t>
            </a:r>
            <a:r>
              <a:rPr lang="zh-CN" altLang="en-US" dirty="0">
                <a:highlight>
                  <a:srgbClr val="FFFF00"/>
                </a:highlight>
                <a:latin typeface="微软雅黑" panose="020B0503020204020204" pitchFamily="34" charset="-122"/>
                <a:ea typeface="微软雅黑" panose="020B0503020204020204" pitchFamily="34" charset="-122"/>
              </a:rPr>
              <a:t>向量检索使用场景</a:t>
            </a:r>
            <a:endParaRPr lang="en-US"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FE09047-55B6-6803-3DC9-0D5F1D6BDE17}"/>
              </a:ext>
            </a:extLst>
          </p:cNvPr>
          <p:cNvSpPr>
            <a:spLocks noGrp="1"/>
          </p:cNvSpPr>
          <p:nvPr>
            <p:ph idx="1"/>
          </p:nvPr>
        </p:nvSpPr>
        <p:spPr>
          <a:xfrm>
            <a:off x="677333" y="1053737"/>
            <a:ext cx="10957317" cy="5804263"/>
          </a:xfrm>
        </p:spPr>
        <p:txBody>
          <a:bodyPr>
            <a:normAutofit/>
          </a:bodyPr>
          <a:lstStyle/>
          <a:p>
            <a:r>
              <a:rPr lang="zh-CN" altLang="en-US" sz="1600" b="1" dirty="0">
                <a:latin typeface="微软雅黑" panose="020B0503020204020204" pitchFamily="34" charset="-122"/>
                <a:ea typeface="微软雅黑" panose="020B0503020204020204" pitchFamily="34" charset="-122"/>
              </a:rPr>
              <a:t>预存本地向量数据库</a:t>
            </a:r>
            <a:endParaRPr lang="en-US" altLang="zh-CN" sz="1600" b="1"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收集文本内容</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OpenAI </a:t>
            </a:r>
            <a:r>
              <a:rPr lang="zh-CN" altLang="en-US" sz="1400" dirty="0">
                <a:latin typeface="微软雅黑" panose="020B0503020204020204" pitchFamily="34" charset="-122"/>
                <a:ea typeface="微软雅黑" panose="020B0503020204020204" pitchFamily="34" charset="-122"/>
              </a:rPr>
              <a:t>标准向量化本地存储</a:t>
            </a:r>
            <a:endParaRPr lang="en-US" altLang="zh-CN" sz="1400" dirty="0">
              <a:latin typeface="微软雅黑" panose="020B0503020204020204" pitchFamily="34" charset="-122"/>
              <a:ea typeface="微软雅黑" panose="020B0503020204020204" pitchFamily="34" charset="-122"/>
            </a:endParaRP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批量调用 </a:t>
            </a:r>
            <a:r>
              <a:rPr lang="en-US" altLang="zh-CN" sz="1200" dirty="0" err="1">
                <a:latin typeface="微软雅黑" panose="020B0503020204020204" pitchFamily="34" charset="-122"/>
                <a:ea typeface="微软雅黑" panose="020B0503020204020204" pitchFamily="34" charset="-122"/>
              </a:rPr>
              <a:t>openai.Embedding.create</a:t>
            </a:r>
            <a:r>
              <a:rPr lang="en-US" altLang="zh-CN" sz="1200" dirty="0">
                <a:latin typeface="微软雅黑" panose="020B0503020204020204" pitchFamily="34" charset="-122"/>
                <a:ea typeface="微软雅黑" panose="020B0503020204020204" pitchFamily="34" charset="-122"/>
              </a:rPr>
              <a:t> API</a:t>
            </a:r>
          </a:p>
          <a:p>
            <a:pPr marL="1257300" lvl="2" indent="-342900">
              <a:buFont typeface="+mj-lt"/>
              <a:buAutoNum type="arabicPeriod"/>
            </a:pPr>
            <a:r>
              <a:rPr lang="zh-CN" altLang="en-US" sz="1200" dirty="0">
                <a:latin typeface="微软雅黑" panose="020B0503020204020204" pitchFamily="34" charset="-122"/>
                <a:ea typeface="微软雅黑" panose="020B0503020204020204" pitchFamily="34" charset="-122"/>
              </a:rPr>
              <a:t>入库</a:t>
            </a:r>
            <a:endParaRPr lang="en-US" altLang="zh-CN" sz="1200" dirty="0">
              <a:latin typeface="微软雅黑" panose="020B0503020204020204" pitchFamily="34" charset="-122"/>
              <a:ea typeface="微软雅黑" panose="020B0503020204020204" pitchFamily="34" charset="-122"/>
            </a:endParaRPr>
          </a:p>
          <a:p>
            <a:r>
              <a:rPr lang="en-US" sz="1600" b="1" dirty="0">
                <a:latin typeface="微软雅黑" panose="020B0503020204020204" pitchFamily="34" charset="-122"/>
                <a:ea typeface="微软雅黑" panose="020B0503020204020204" pitchFamily="34" charset="-122"/>
              </a:rPr>
              <a:t>Embedding</a:t>
            </a:r>
            <a:r>
              <a:rPr lang="en-US" altLang="zh-CN" sz="1600" b="1" dirty="0">
                <a:latin typeface="微软雅黑" panose="020B0503020204020204" pitchFamily="34" charset="-122"/>
                <a:ea typeface="微软雅黑" panose="020B0503020204020204" pitchFamily="34" charset="-122"/>
              </a:rPr>
              <a:t>-Search (</a:t>
            </a:r>
            <a:r>
              <a:rPr lang="en-US" sz="1600" b="1" dirty="0">
                <a:latin typeface="微软雅黑" panose="020B0503020204020204" pitchFamily="34" charset="-122"/>
                <a:ea typeface="微软雅黑" panose="020B0503020204020204" pitchFamily="34" charset="-122"/>
              </a:rPr>
              <a:t>Embedding </a:t>
            </a:r>
            <a:r>
              <a:rPr lang="en-US" altLang="zh-CN" sz="1600" b="1" dirty="0">
                <a:latin typeface="微软雅黑" panose="020B0503020204020204" pitchFamily="34" charset="-122"/>
                <a:ea typeface="微软雅黑" panose="020B0503020204020204" pitchFamily="34" charset="-122"/>
              </a:rPr>
              <a:t>XXXXXX</a:t>
            </a:r>
            <a:r>
              <a:rPr lang="en-US" sz="1600" b="1" dirty="0">
                <a:latin typeface="微软雅黑" panose="020B0503020204020204" pitchFamily="34" charset="-122"/>
                <a:ea typeface="微软雅黑" panose="020B0503020204020204" pitchFamily="34" charset="-122"/>
              </a:rPr>
              <a:t> for search)</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向量化搜索目标内容文本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在本地预存向量数据库中检索与</a:t>
            </a:r>
            <a:r>
              <a:rPr lang="zh-CN" altLang="en-US" sz="1400" dirty="0">
                <a:highlight>
                  <a:srgbClr val="FFFF00"/>
                </a:highlight>
                <a:latin typeface="微软雅黑" panose="020B0503020204020204" pitchFamily="34" charset="-122"/>
                <a:ea typeface="微软雅黑" panose="020B0503020204020204" pitchFamily="34" charset="-122"/>
              </a:rPr>
              <a:t>搜索向量</a:t>
            </a:r>
            <a:r>
              <a:rPr lang="zh-CN" altLang="en-US" sz="1400" dirty="0">
                <a:latin typeface="微软雅黑" panose="020B0503020204020204" pitchFamily="34" charset="-122"/>
                <a:ea typeface="微软雅黑" panose="020B0503020204020204" pitchFamily="34" charset="-122"/>
              </a:rPr>
              <a:t>相似的结果</a:t>
            </a:r>
            <a:endParaRPr lang="en-US"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rPr>
              <a:t>https://github.com/openai/openai-cookbook/blob/main/examples/Embedding_Wikipedia_articles_for_search.ipynb</a:t>
            </a:r>
          </a:p>
          <a:p>
            <a:pPr lvl="1"/>
            <a:r>
              <a:rPr lang="en-US" altLang="zh-CN" sz="1400" dirty="0">
                <a:solidFill>
                  <a:srgbClr val="0070C0"/>
                </a:solidFill>
                <a:latin typeface="微软雅黑" panose="020B0503020204020204" pitchFamily="34" charset="-122"/>
                <a:ea typeface="微软雅黑" panose="020B0503020204020204" pitchFamily="34" charset="-122"/>
              </a:rPr>
              <a:t>https://github.com/openai/openai-cookbook/blob/main/examples/Embedding_long_inputs.ipynb</a:t>
            </a:r>
          </a:p>
          <a:p>
            <a:r>
              <a:rPr lang="en-US" altLang="zh-CN" sz="1600" b="1" dirty="0" err="1">
                <a:latin typeface="微软雅黑" panose="020B0503020204020204" pitchFamily="34" charset="-122"/>
                <a:ea typeface="微软雅黑" panose="020B0503020204020204" pitchFamily="34" charset="-122"/>
              </a:rPr>
              <a:t>QnA</a:t>
            </a:r>
            <a:r>
              <a:rPr lang="en-US" altLang="zh-CN" sz="1600"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sz="1400" dirty="0">
                <a:latin typeface="微软雅黑" panose="020B0503020204020204" pitchFamily="34" charset="-122"/>
                <a:ea typeface="微软雅黑" panose="020B0503020204020204" pitchFamily="34" charset="-122"/>
              </a:rPr>
              <a:t>通过调用 </a:t>
            </a:r>
            <a:r>
              <a:rPr lang="en-US" altLang="zh-CN" sz="1400" dirty="0" err="1">
                <a:latin typeface="微软雅黑" panose="020B0503020204020204" pitchFamily="34" charset="-122"/>
                <a:ea typeface="微软雅黑" panose="020B0503020204020204" pitchFamily="34" charset="-122"/>
              </a:rPr>
              <a:t>openai.Embedding.create</a:t>
            </a:r>
            <a:r>
              <a:rPr lang="en-US" altLang="zh-CN" sz="1400" dirty="0">
                <a:latin typeface="微软雅黑" panose="020B0503020204020204" pitchFamily="34" charset="-122"/>
                <a:ea typeface="微软雅黑" panose="020B0503020204020204" pitchFamily="34" charset="-122"/>
              </a:rPr>
              <a:t> API </a:t>
            </a:r>
            <a:r>
              <a:rPr lang="zh-CN" altLang="en-US" sz="1400" dirty="0">
                <a:highlight>
                  <a:srgbClr val="FFFF00"/>
                </a:highlight>
                <a:latin typeface="微软雅黑" panose="020B0503020204020204" pitchFamily="34" charset="-122"/>
                <a:ea typeface="微软雅黑" panose="020B0503020204020204" pitchFamily="34" charset="-122"/>
              </a:rPr>
              <a:t>向量化问题内容文本</a:t>
            </a:r>
            <a:endParaRPr lang="en-US" altLang="zh-CN" sz="1400"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altLang="zh-CN" sz="1400" dirty="0">
                <a:latin typeface="微软雅黑" panose="020B0503020204020204" pitchFamily="34" charset="-122"/>
                <a:ea typeface="微软雅黑" panose="020B0503020204020204" pitchFamily="34" charset="-122"/>
              </a:rPr>
              <a:t>Local Vector </a:t>
            </a:r>
            <a:r>
              <a:rPr lang="en-US" sz="1400" dirty="0">
                <a:latin typeface="微软雅黑" panose="020B0503020204020204" pitchFamily="34" charset="-122"/>
                <a:ea typeface="微软雅黑" panose="020B0503020204020204" pitchFamily="34" charset="-122"/>
              </a:rPr>
              <a:t>Search: </a:t>
            </a:r>
            <a:r>
              <a:rPr lang="zh-CN" altLang="en-US" sz="1400" dirty="0">
                <a:latin typeface="微软雅黑" panose="020B0503020204020204" pitchFamily="34" charset="-122"/>
                <a:ea typeface="微软雅黑" panose="020B0503020204020204" pitchFamily="34" charset="-122"/>
              </a:rPr>
              <a:t>在本地预存向量数据库中搜索与</a:t>
            </a:r>
            <a:r>
              <a:rPr lang="zh-CN" altLang="en-US" sz="1400" dirty="0">
                <a:highlight>
                  <a:srgbClr val="FFFF00"/>
                </a:highlight>
                <a:latin typeface="微软雅黑" panose="020B0503020204020204" pitchFamily="34" charset="-122"/>
                <a:ea typeface="微软雅黑" panose="020B0503020204020204" pitchFamily="34" charset="-122"/>
              </a:rPr>
              <a:t>问题向量</a:t>
            </a:r>
            <a:r>
              <a:rPr lang="zh-CN" altLang="en-US" sz="1400" dirty="0">
                <a:latin typeface="微软雅黑" panose="020B0503020204020204" pitchFamily="34" charset="-122"/>
                <a:ea typeface="微软雅黑" panose="020B0503020204020204" pitchFamily="34" charset="-122"/>
              </a:rPr>
              <a:t>相似</a:t>
            </a:r>
            <a:r>
              <a:rPr lang="zh-CN" altLang="en-US" sz="1400" dirty="0">
                <a:highlight>
                  <a:srgbClr val="FFFF00"/>
                </a:highlight>
                <a:latin typeface="微软雅黑" panose="020B0503020204020204" pitchFamily="34" charset="-122"/>
                <a:ea typeface="微软雅黑" panose="020B0503020204020204" pitchFamily="34" charset="-122"/>
              </a:rPr>
              <a:t>文本部分</a:t>
            </a:r>
          </a:p>
          <a:p>
            <a:pPr marL="800100" lvl="1" indent="-342900">
              <a:buFont typeface="+mj-lt"/>
              <a:buAutoNum type="arabicPeriod"/>
            </a:pPr>
            <a:r>
              <a:rPr lang="en-US" sz="1400" dirty="0">
                <a:latin typeface="微软雅黑" panose="020B0503020204020204" pitchFamily="34" charset="-122"/>
                <a:ea typeface="微软雅黑" panose="020B0503020204020204" pitchFamily="34" charset="-122"/>
              </a:rPr>
              <a:t>Ask: </a:t>
            </a:r>
            <a:r>
              <a:rPr lang="zh-CN" altLang="en-US" sz="1400" dirty="0">
                <a:latin typeface="微软雅黑" panose="020B0503020204020204" pitchFamily="34" charset="-122"/>
                <a:ea typeface="微软雅黑" panose="020B0503020204020204" pitchFamily="34" charset="-122"/>
              </a:rPr>
              <a:t>将检索到的</a:t>
            </a:r>
            <a:r>
              <a:rPr lang="zh-CN" altLang="en-US" sz="1400" dirty="0">
                <a:highlight>
                  <a:srgbClr val="FFFF00"/>
                </a:highlight>
                <a:latin typeface="微软雅黑" panose="020B0503020204020204" pitchFamily="34" charset="-122"/>
                <a:ea typeface="微软雅黑" panose="020B0503020204020204" pitchFamily="34" charset="-122"/>
              </a:rPr>
              <a:t>文本部分</a:t>
            </a:r>
            <a:r>
              <a:rPr lang="zh-CN" altLang="en-US" sz="1400" dirty="0">
                <a:latin typeface="微软雅黑" panose="020B0503020204020204" pitchFamily="34" charset="-122"/>
                <a:ea typeface="微软雅黑" panose="020B0503020204020204" pitchFamily="34" charset="-122"/>
              </a:rPr>
              <a:t>发送给 </a:t>
            </a:r>
            <a:r>
              <a:rPr lang="en-US" sz="1400" dirty="0" err="1">
                <a:latin typeface="微软雅黑" panose="020B0503020204020204" pitchFamily="34" charset="-122"/>
                <a:ea typeface="微软雅黑" panose="020B0503020204020204" pitchFamily="34" charset="-122"/>
              </a:rPr>
              <a:t>openai.ChatCompletion</a:t>
            </a:r>
            <a:r>
              <a:rPr 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API </a:t>
            </a:r>
            <a:r>
              <a:rPr lang="zh-CN" altLang="en-US" sz="1400" dirty="0">
                <a:latin typeface="微软雅黑" panose="020B0503020204020204" pitchFamily="34" charset="-122"/>
                <a:ea typeface="微软雅黑" panose="020B0503020204020204" pitchFamily="34" charset="-122"/>
              </a:rPr>
              <a:t>向其提问</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altLang="zh-CN" sz="1400" dirty="0">
              <a:solidFill>
                <a:srgbClr val="0070C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08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8104</TotalTime>
  <Words>7045</Words>
  <Application>Microsoft Office PowerPoint</Application>
  <PresentationFormat>Widescreen</PresentationFormat>
  <Paragraphs>549</Paragraphs>
  <Slides>47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47</vt:i4>
      </vt:variant>
    </vt:vector>
  </HeadingPairs>
  <TitlesOfParts>
    <vt:vector size="53" baseType="lpstr">
      <vt:lpstr>Microsoft YaHei</vt:lpstr>
      <vt:lpstr>Microsoft YaHei</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1210</cp:revision>
  <dcterms:created xsi:type="dcterms:W3CDTF">2023-04-24T08:38:56Z</dcterms:created>
  <dcterms:modified xsi:type="dcterms:W3CDTF">2023-05-10T12:26:00Z</dcterms:modified>
</cp:coreProperties>
</file>